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93" r:id="rId3"/>
    <p:sldId id="294" r:id="rId4"/>
    <p:sldId id="295" r:id="rId5"/>
    <p:sldId id="298" r:id="rId6"/>
    <p:sldId id="299" r:id="rId7"/>
    <p:sldId id="297" r:id="rId8"/>
    <p:sldId id="300" r:id="rId9"/>
    <p:sldId id="296" r:id="rId10"/>
    <p:sldId id="303" r:id="rId11"/>
    <p:sldId id="301" r:id="rId12"/>
    <p:sldId id="304" r:id="rId13"/>
    <p:sldId id="305" r:id="rId14"/>
    <p:sldId id="302" r:id="rId15"/>
    <p:sldId id="307" r:id="rId16"/>
    <p:sldId id="308" r:id="rId17"/>
    <p:sldId id="309" r:id="rId18"/>
    <p:sldId id="31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24E18-E3E6-4B36-A844-A4AE8C72527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CCA8-83C3-4303-BAC9-5580786D5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2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CCA8-83C3-4303-BAC9-5580786D528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1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4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0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9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0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3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5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1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9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8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2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03CD-736A-47DF-BAED-9EB41204EB2F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2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gif"/><Relationship Id="rId7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114580"/>
            <a:ext cx="6400800" cy="17295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Муниципальное дошкольное образовательное учреждение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детский сад № 10 «</a:t>
            </a:r>
            <a:r>
              <a:rPr lang="ru-RU" sz="1600" b="1" dirty="0" err="1" smtClean="0">
                <a:solidFill>
                  <a:srgbClr val="002060"/>
                </a:solidFill>
              </a:rPr>
              <a:t>Капитошка</a:t>
            </a:r>
            <a:r>
              <a:rPr lang="ru-RU" sz="1600" b="1" dirty="0" smtClean="0">
                <a:solidFill>
                  <a:srgbClr val="002060"/>
                </a:solidFill>
              </a:rPr>
              <a:t> ЯМР</a:t>
            </a:r>
          </a:p>
        </p:txBody>
      </p:sp>
      <p:grpSp>
        <p:nvGrpSpPr>
          <p:cNvPr id="41" name="Group 71"/>
          <p:cNvGrpSpPr>
            <a:grpSpLocks/>
          </p:cNvGrpSpPr>
          <p:nvPr/>
        </p:nvGrpSpPr>
        <p:grpSpPr bwMode="auto">
          <a:xfrm>
            <a:off x="1447800" y="1943100"/>
            <a:ext cx="7415594" cy="2286000"/>
            <a:chOff x="2481" y="2448"/>
            <a:chExt cx="2655" cy="1440"/>
          </a:xfrm>
        </p:grpSpPr>
        <p:sp>
          <p:nvSpPr>
            <p:cNvPr id="42" name="AutoShape 60"/>
            <p:cNvSpPr>
              <a:spLocks noChangeArrowheads="1"/>
            </p:cNvSpPr>
            <p:nvPr/>
          </p:nvSpPr>
          <p:spPr bwMode="auto">
            <a:xfrm>
              <a:off x="2481" y="2448"/>
              <a:ext cx="2655" cy="14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dirty="0" smtClean="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Презентация  основной образовательной </a:t>
              </a:r>
            </a:p>
            <a:p>
              <a:pPr algn="ctr">
                <a:defRPr/>
              </a:pPr>
              <a:r>
                <a:rPr lang="ru-RU" sz="2400" dirty="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п</a:t>
              </a:r>
              <a:r>
                <a:rPr lang="ru-RU" sz="2400" dirty="0" smtClean="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рограммы </a:t>
              </a:r>
            </a:p>
            <a:p>
              <a:pPr algn="ctr">
                <a:defRPr/>
              </a:pPr>
              <a:r>
                <a:rPr lang="ru-RU" sz="2400" dirty="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м</a:t>
              </a:r>
              <a:r>
                <a:rPr lang="ru-RU" sz="2400" dirty="0" smtClean="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униципального дошкольного</a:t>
              </a:r>
            </a:p>
            <a:p>
              <a:pPr algn="ctr">
                <a:defRPr/>
              </a:pPr>
              <a:r>
                <a:rPr lang="ru-RU" sz="2400" dirty="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о</a:t>
              </a:r>
              <a:r>
                <a:rPr lang="ru-RU" sz="2400" dirty="0" smtClean="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бразовательного учреждения</a:t>
              </a:r>
            </a:p>
            <a:p>
              <a:pPr algn="ctr">
                <a:defRPr/>
              </a:pPr>
              <a:r>
                <a:rPr lang="ru-RU" sz="2400" dirty="0" smtClean="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Детский сад № 10 «</a:t>
              </a:r>
              <a:r>
                <a:rPr lang="ru-RU" sz="2400" dirty="0" err="1" smtClean="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Капитошка</a:t>
              </a:r>
              <a:r>
                <a:rPr lang="ru-RU" sz="2400" dirty="0" smtClean="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» ЯМР</a:t>
              </a:r>
              <a:endParaRPr lang="ru-RU" sz="2400" dirty="0">
                <a:solidFill>
                  <a:schemeClr val="tx2"/>
                </a:solidFill>
                <a:latin typeface="Georgia" pitchFamily="18" charset="0"/>
                <a:cs typeface="Arial" charset="0"/>
              </a:endParaRPr>
            </a:p>
          </p:txBody>
        </p:sp>
        <p:sp>
          <p:nvSpPr>
            <p:cNvPr id="43" name="Line 63"/>
            <p:cNvSpPr>
              <a:spLocks noChangeShapeType="1"/>
            </p:cNvSpPr>
            <p:nvPr/>
          </p:nvSpPr>
          <p:spPr bwMode="auto">
            <a:xfrm flipV="1">
              <a:off x="2806" y="2562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64"/>
            <p:cNvSpPr>
              <a:spLocks noChangeShapeType="1"/>
            </p:cNvSpPr>
            <p:nvPr/>
          </p:nvSpPr>
          <p:spPr bwMode="auto">
            <a:xfrm flipV="1">
              <a:off x="2806" y="2844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65"/>
            <p:cNvSpPr>
              <a:spLocks noChangeShapeType="1"/>
            </p:cNvSpPr>
            <p:nvPr/>
          </p:nvSpPr>
          <p:spPr bwMode="auto">
            <a:xfrm flipV="1">
              <a:off x="2806" y="3084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66"/>
            <p:cNvSpPr>
              <a:spLocks noChangeShapeType="1"/>
            </p:cNvSpPr>
            <p:nvPr/>
          </p:nvSpPr>
          <p:spPr bwMode="auto">
            <a:xfrm flipV="1">
              <a:off x="2806" y="3311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67"/>
            <p:cNvSpPr>
              <a:spLocks noChangeShapeType="1"/>
            </p:cNvSpPr>
            <p:nvPr/>
          </p:nvSpPr>
          <p:spPr bwMode="auto">
            <a:xfrm flipV="1">
              <a:off x="2806" y="3552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9" name="Line 65"/>
          <p:cNvSpPr>
            <a:spLocks noChangeShapeType="1"/>
          </p:cNvSpPr>
          <p:nvPr/>
        </p:nvSpPr>
        <p:spPr bwMode="auto">
          <a:xfrm flipV="1">
            <a:off x="1937237" y="3990975"/>
            <a:ext cx="5802923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1914" y="381134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58013" y="1905000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39788" y="82689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Основной структурной единицей дошкольного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образовательного   учреждения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является  </a:t>
            </a:r>
            <a:endParaRPr lang="ru-RU" sz="2400" b="1" dirty="0" smtClean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группа </a:t>
            </a:r>
            <a:r>
              <a:rPr lang="ru-RU" sz="2400" b="1" u="sng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детей 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дошкольного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возраста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Общее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количество групп –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5. </a:t>
            </a: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По наполняемости группы соответствуют требованиям СанПин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 </a:t>
            </a:r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Все группы однородны по возрастному составу детей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 В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детский сад </a:t>
            </a:r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принимаются дети при отсутствии </a:t>
            </a:r>
            <a:r>
              <a:rPr lang="x-none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противопоказаний</a:t>
            </a:r>
            <a:endParaRPr lang="ru-RU" dirty="0" smtClean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    </a:t>
            </a:r>
            <a:r>
              <a:rPr lang="x-none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x-none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по состоянию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x-none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здоровья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Воспитание и обучение в детском саду носит светский, общедоступный характер и ведется на русском языке с учетом национально-культурных, демографических, климатических и других особенностей осуществления образовательного процесса.</a:t>
            </a: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x-none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Группы функционируют в режиме 5 – дневной рабочей недели, с 12 – часовым пребыванием.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1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57800"/>
            <a:ext cx="5076928" cy="16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1914" y="2889215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94194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705626" y="4823245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800" y="22644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813844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TextBox 3"/>
          <p:cNvSpPr txBox="1"/>
          <p:nvPr/>
        </p:nvSpPr>
        <p:spPr>
          <a:xfrm>
            <a:off x="8678635" y="106661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8578837" y="1148892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523561" y="2003469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 smtClean="0"/>
              <a:t>Основные </a:t>
            </a:r>
          </a:p>
          <a:p>
            <a:r>
              <a:rPr lang="ru-RU" sz="1400" dirty="0" smtClean="0"/>
              <a:t>принципы</a:t>
            </a:r>
            <a:endParaRPr lang="ru-RU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8602041" y="2935516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 smtClean="0"/>
              <a:t>Образоват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процесс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578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59587" y="1951859"/>
            <a:ext cx="457200" cy="957879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39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46633" y="2922719"/>
            <a:ext cx="457200" cy="914400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55576" y="266701"/>
            <a:ext cx="70567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Возрастные особенности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детей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b="1" dirty="0">
                <a:cs typeface="Times New Roman" pitchFamily="18" charset="0"/>
              </a:rPr>
              <a:t> </a:t>
            </a:r>
            <a:endParaRPr lang="ru-RU" sz="2400" b="1" dirty="0" smtClean="0">
              <a:cs typeface="Times New Roman" pitchFamily="18" charset="0"/>
            </a:endParaRPr>
          </a:p>
          <a:p>
            <a:endParaRPr lang="ru-RU" sz="2400" b="1" dirty="0">
              <a:cs typeface="Times New Roman" pitchFamily="18" charset="0"/>
            </a:endParaRPr>
          </a:p>
          <a:p>
            <a:endParaRPr lang="ru-RU" sz="2400" b="1" dirty="0" smtClean="0">
              <a:cs typeface="Times New Roman" pitchFamily="18" charset="0"/>
            </a:endParaRPr>
          </a:p>
          <a:p>
            <a:endParaRPr lang="ru-RU" sz="2400" b="1" dirty="0">
              <a:cs typeface="Times New Roman" pitchFamily="18" charset="0"/>
            </a:endParaRPr>
          </a:p>
          <a:p>
            <a:endParaRPr lang="ru-RU" sz="2400" b="1" dirty="0" smtClean="0">
              <a:cs typeface="Times New Roman" pitchFamily="18" charset="0"/>
            </a:endParaRPr>
          </a:p>
          <a:p>
            <a:endParaRPr lang="ru-RU" sz="2400" b="1" dirty="0">
              <a:cs typeface="Times New Roman" pitchFamily="18" charset="0"/>
            </a:endParaRPr>
          </a:p>
          <a:p>
            <a:pPr algn="ctr"/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В МДОУ детский сад №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10 «</a:t>
            </a:r>
            <a:r>
              <a:rPr lang="ru-RU" sz="2400" dirty="0" err="1" smtClean="0">
                <a:solidFill>
                  <a:srgbClr val="002060"/>
                </a:solidFill>
                <a:cs typeface="Times New Roman" pitchFamily="18" charset="0"/>
              </a:rPr>
              <a:t>Капитошка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» ЯМР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принимаются дети в возрасте с 1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года до 3 лет</a:t>
            </a:r>
          </a:p>
          <a:p>
            <a:pPr algn="ctr"/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cs typeface="Times New Roman" pitchFamily="18" charset="0"/>
            </a:endParaRPr>
          </a:p>
        </p:txBody>
      </p:sp>
      <p:sp>
        <p:nvSpPr>
          <p:cNvPr id="41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59587" y="99060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0345" y="481965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51519" y="1905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4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59587" y="383711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51519" y="581025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TextBox 3"/>
          <p:cNvSpPr txBox="1"/>
          <p:nvPr/>
        </p:nvSpPr>
        <p:spPr>
          <a:xfrm>
            <a:off x="8643354" y="103067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543556" y="1145298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488280" y="1999875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 smtClean="0"/>
              <a:t>Основные </a:t>
            </a:r>
          </a:p>
          <a:p>
            <a:r>
              <a:rPr lang="ru-RU" sz="1400" dirty="0" smtClean="0"/>
              <a:t>принципы</a:t>
            </a:r>
            <a:endParaRPr lang="ru-RU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8575262" y="2986601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 smtClean="0"/>
              <a:t>Образоват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процесс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461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36188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39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5819" y="2871057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99592" y="542925"/>
            <a:ext cx="76328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Программы,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используемые  в образовательном процессе: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Программа «Теремок» /Научный руководитель И.А. Лыкова, ; </a:t>
            </a:r>
            <a:r>
              <a:rPr lang="ru-RU" dirty="0" err="1" smtClean="0"/>
              <a:t>под.ред</a:t>
            </a:r>
            <a:r>
              <a:rPr lang="ru-RU" dirty="0" smtClean="0"/>
              <a:t>. Т.В. </a:t>
            </a:r>
            <a:r>
              <a:rPr lang="ru-RU" dirty="0" err="1" smtClean="0"/>
              <a:t>Волосовец</a:t>
            </a:r>
            <a:r>
              <a:rPr lang="ru-RU" dirty="0" smtClean="0"/>
              <a:t>, И.А. Лыковой</a:t>
            </a:r>
          </a:p>
          <a:p>
            <a:endParaRPr lang="ru-RU" dirty="0" smtClean="0"/>
          </a:p>
          <a:p>
            <a:r>
              <a:rPr lang="ru-RU" dirty="0" smtClean="0"/>
              <a:t>2. Программа « От рождения до школы» под редакцией Н.Е. </a:t>
            </a:r>
            <a:r>
              <a:rPr lang="ru-RU" dirty="0" err="1" smtClean="0"/>
              <a:t>Вераксы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1" name="Picture 2" descr="http://064vrspb.caduk.ru/images/0_e9309_5507d0d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45876"/>
            <a:ext cx="1828283" cy="230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8773" y="976036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99531" y="4805087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0705" y="448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5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8773" y="382255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0705" y="5795686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TextBox 3"/>
          <p:cNvSpPr txBox="1"/>
          <p:nvPr/>
        </p:nvSpPr>
        <p:spPr>
          <a:xfrm>
            <a:off x="8672540" y="88503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8572742" y="1130734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517466" y="1985311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 smtClean="0"/>
              <a:t>Основные </a:t>
            </a:r>
          </a:p>
          <a:p>
            <a:r>
              <a:rPr lang="ru-RU" sz="1400" dirty="0" smtClean="0"/>
              <a:t>принципы</a:t>
            </a:r>
            <a:endParaRPr lang="ru-RU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8595946" y="2917358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 smtClean="0"/>
              <a:t>Образоват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процесс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8604348" y="3818331"/>
            <a:ext cx="553998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smtClean="0"/>
              <a:t>Парциальные</a:t>
            </a:r>
          </a:p>
          <a:p>
            <a:r>
              <a:rPr lang="ru-RU" sz="1200" dirty="0" smtClean="0"/>
              <a:t> программы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122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050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67" y="4476276"/>
            <a:ext cx="6654362" cy="217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yt3.ggpht.com/-8u8_JFl2BWc/AAAAAAAAAAI/AAAAAAAAAAA/HJKlQ_cT6x8/s900-c-k-no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28" y="68006"/>
            <a:ext cx="2459732" cy="24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18" y="2693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762000"/>
            <a:ext cx="5063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itchFamily="18" charset="0"/>
              </a:rPr>
              <a:t>Результаты освоения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</p:txBody>
      </p:sp>
      <p:pic>
        <p:nvPicPr>
          <p:cNvPr id="46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314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76" y="27077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5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92895" y="1944704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1914" y="2879573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694868" y="984552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705626" y="4813603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686800" y="13002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3" name="AutoShape 5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707241" y="3815831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686800" y="5804202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TextBox 3"/>
          <p:cNvSpPr txBox="1"/>
          <p:nvPr/>
        </p:nvSpPr>
        <p:spPr>
          <a:xfrm>
            <a:off x="8678635" y="97019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8578837" y="1139250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523561" y="1993827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 smtClean="0"/>
              <a:t>Основные </a:t>
            </a:r>
          </a:p>
          <a:p>
            <a:r>
              <a:rPr lang="ru-RU" sz="1400" dirty="0" smtClean="0"/>
              <a:t>принципы</a:t>
            </a:r>
            <a:endParaRPr lang="ru-RU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8602041" y="2925874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 smtClean="0"/>
              <a:t>Образоват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процесс</a:t>
            </a:r>
            <a:endParaRPr lang="ru-RU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8610443" y="3826847"/>
            <a:ext cx="553998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smtClean="0"/>
              <a:t>Парциальные</a:t>
            </a:r>
          </a:p>
          <a:p>
            <a:r>
              <a:rPr lang="ru-RU" sz="1200" dirty="0" smtClean="0"/>
              <a:t> программы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8610443" y="4905517"/>
            <a:ext cx="553998" cy="8569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Целевые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ориентиры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2807804" y="4114799"/>
            <a:ext cx="4487670" cy="7620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+mj-lt"/>
                <a:cs typeface="Times New Roman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действий</a:t>
            </a:r>
            <a:endParaRPr lang="ru-RU" sz="1200" dirty="0">
              <a:latin typeface="+mj-lt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59901" y="5773192"/>
            <a:ext cx="5716252" cy="87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 игровом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поведении</a:t>
            </a: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36156" y="4914900"/>
            <a:ext cx="4963743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 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проявляет </a:t>
            </a: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интерес к сверстникам; наблюдает за их действиями и подражает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им</a:t>
            </a: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90116" y="3200400"/>
            <a:ext cx="3816424" cy="9143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игрушек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91301" y="1344921"/>
            <a:ext cx="2259711" cy="8975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у ребенка развита крупная моторика, он стремится осваивать различные виды движения (бег, лазанье, перешагивание и пр.)</a:t>
            </a: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592575" y="2242516"/>
            <a:ext cx="3011506" cy="9578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искусства</a:t>
            </a: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6600" y="-5338"/>
            <a:ext cx="6237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Целевые ориентиры образования в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раннем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возрасте: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rot="16200000">
            <a:off x="4805596" y="593242"/>
            <a:ext cx="639817" cy="794716"/>
          </a:xfrm>
          <a:prstGeom prst="flowChartDela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mdou193.edu.yar.ru/uslugi_naseleniyu/69260826_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1706018"/>
            <a:ext cx="1915303" cy="23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loridasquaredance.com/convention/59/images/pai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23980"/>
            <a:ext cx="1248440" cy="124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kazkales.caduk.ru/images/kidswithbear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40" y="914400"/>
            <a:ext cx="1843556" cy="238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TextBox 3"/>
          <p:cNvSpPr txBox="1"/>
          <p:nvPr/>
        </p:nvSpPr>
        <p:spPr>
          <a:xfrm>
            <a:off x="8670756" y="84017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8570958" y="1126248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515682" y="1980825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 smtClean="0"/>
              <a:t>Основные </a:t>
            </a:r>
          </a:p>
          <a:p>
            <a:r>
              <a:rPr lang="ru-RU" sz="1400" dirty="0" smtClean="0"/>
              <a:t>принципы</a:t>
            </a:r>
            <a:endParaRPr lang="ru-RU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8594162" y="2912872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 smtClean="0"/>
              <a:t>Образоват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процесс</a:t>
            </a:r>
            <a:endParaRPr lang="ru-RU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8602564" y="3813845"/>
            <a:ext cx="553998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smtClean="0"/>
              <a:t>Парциальные</a:t>
            </a:r>
          </a:p>
          <a:p>
            <a:r>
              <a:rPr lang="ru-RU" sz="1200" dirty="0" smtClean="0"/>
              <a:t> программы</a:t>
            </a:r>
            <a:endParaRPr lang="ru-RU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8625636" y="4867194"/>
            <a:ext cx="553998" cy="8569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Целевые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ориентиры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07504" y="381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Кольцо 6"/>
          <p:cNvSpPr/>
          <p:nvPr/>
        </p:nvSpPr>
        <p:spPr>
          <a:xfrm>
            <a:off x="2389911" y="1666875"/>
            <a:ext cx="4680520" cy="4381500"/>
          </a:xfrm>
          <a:prstGeom prst="donut">
            <a:avLst>
              <a:gd name="adj" fmla="val 125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263154" y="4980369"/>
            <a:ext cx="1656184" cy="1258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Участие родителей в педагогическом процессе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13210" y="4955493"/>
            <a:ext cx="1557749" cy="12071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Повышение психолого-педагогической компетентности </a:t>
            </a:r>
            <a:r>
              <a:rPr lang="ru-RU" sz="1400" b="1" dirty="0" smtClean="0"/>
              <a:t>родителей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01484" y="3095625"/>
            <a:ext cx="1597974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Организаци</a:t>
            </a:r>
            <a:r>
              <a:rPr lang="ru-RU" sz="1400" b="1" dirty="0" smtClean="0"/>
              <a:t>-</a:t>
            </a:r>
          </a:p>
          <a:p>
            <a:pPr algn="ctr"/>
            <a:r>
              <a:rPr lang="ru-RU" sz="1400" b="1" dirty="0" err="1" smtClean="0"/>
              <a:t>онные</a:t>
            </a:r>
            <a:endParaRPr lang="ru-RU" sz="1400" b="1" dirty="0"/>
          </a:p>
          <a:p>
            <a:pPr algn="ctr"/>
            <a:endParaRPr lang="ru-RU" sz="12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70866" y="1304925"/>
            <a:ext cx="1500093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Информаци</a:t>
            </a:r>
            <a:r>
              <a:rPr lang="ru-RU" sz="1400" b="1" dirty="0" smtClean="0"/>
              <a:t>-</a:t>
            </a:r>
          </a:p>
          <a:p>
            <a:pPr algn="ctr"/>
            <a:r>
              <a:rPr lang="ru-RU" sz="1400" b="1" dirty="0" err="1" smtClean="0"/>
              <a:t>онные</a:t>
            </a:r>
            <a:r>
              <a:rPr lang="ru-RU" sz="1400" b="1" dirty="0" smtClean="0"/>
              <a:t> </a:t>
            </a:r>
            <a:endParaRPr lang="ru-RU" sz="1400" b="1" dirty="0"/>
          </a:p>
          <a:p>
            <a:pPr algn="ctr"/>
            <a:endParaRPr lang="ru-RU" sz="12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91146" y="1304925"/>
            <a:ext cx="1568418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Просвети-</a:t>
            </a:r>
            <a:r>
              <a:rPr lang="ru-RU" sz="1400" b="1" dirty="0" err="1" smtClean="0"/>
              <a:t>тельские</a:t>
            </a:r>
            <a:endParaRPr lang="ru-RU" sz="1400" b="1" dirty="0"/>
          </a:p>
          <a:p>
            <a:pPr algn="ctr"/>
            <a:endParaRPr lang="ru-RU" sz="1200" dirty="0"/>
          </a:p>
          <a:p>
            <a:endParaRPr lang="ru-RU" sz="12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518737" y="3095625"/>
            <a:ext cx="1584177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Организационно-</a:t>
            </a:r>
            <a:r>
              <a:rPr lang="ru-RU" sz="1300" b="1" dirty="0" err="1"/>
              <a:t>деятельностные</a:t>
            </a:r>
            <a:r>
              <a:rPr lang="ru-RU" sz="1300" b="1" dirty="0"/>
              <a:t>:</a:t>
            </a:r>
          </a:p>
          <a:p>
            <a:pPr algn="ctr"/>
            <a:endParaRPr lang="ru-RU" sz="1300" dirty="0"/>
          </a:p>
        </p:txBody>
      </p:sp>
      <p:pic>
        <p:nvPicPr>
          <p:cNvPr id="1026" name="Picture 2" descr="http://www.playcast.ru/uploads/2015/05/15/13602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79" y="1948027"/>
            <a:ext cx="4399565" cy="31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3522" y="26670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Формы взаимодействия  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едагогического  коллектива с 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семьями воспитанников </a:t>
            </a:r>
          </a:p>
        </p:txBody>
      </p:sp>
      <p:sp>
        <p:nvSpPr>
          <p:cNvPr id="90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1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2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3" name="AutoShape 5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4" name="AutoShape 5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95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6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7" name="TextBox 3"/>
          <p:cNvSpPr txBox="1"/>
          <p:nvPr/>
        </p:nvSpPr>
        <p:spPr>
          <a:xfrm>
            <a:off x="8670756" y="84017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8570958" y="1126248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515682" y="1980825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 smtClean="0"/>
              <a:t>Основные </a:t>
            </a:r>
          </a:p>
          <a:p>
            <a:r>
              <a:rPr lang="ru-RU" sz="1400" dirty="0" smtClean="0"/>
              <a:t>принципы</a:t>
            </a:r>
            <a:endParaRPr lang="ru-RU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8594162" y="2912872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 smtClean="0"/>
              <a:t>Образоват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процесс</a:t>
            </a:r>
            <a:endParaRPr lang="ru-RU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8602564" y="3813845"/>
            <a:ext cx="553998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smtClean="0"/>
              <a:t>Парциальные</a:t>
            </a:r>
          </a:p>
          <a:p>
            <a:r>
              <a:rPr lang="ru-RU" sz="1200" dirty="0" smtClean="0"/>
              <a:t> программы</a:t>
            </a:r>
            <a:endParaRPr lang="ru-RU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8625636" y="4867194"/>
            <a:ext cx="553998" cy="8569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Целевые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ориентиры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0958" y="5755983"/>
            <a:ext cx="553998" cy="11372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Сотрудничество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с семьей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1044046" y="3045202"/>
            <a:ext cx="2382963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Просветительские</a:t>
            </a:r>
            <a:endParaRPr lang="ru-RU" sz="2000" b="1" dirty="0"/>
          </a:p>
          <a:p>
            <a:pPr algn="ctr"/>
            <a:endParaRPr lang="ru-RU" sz="1200" dirty="0"/>
          </a:p>
          <a:p>
            <a:endParaRPr lang="ru-RU" sz="12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44047" y="890752"/>
            <a:ext cx="2425642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Информационные </a:t>
            </a:r>
            <a:endParaRPr lang="ru-RU" sz="2000" b="1" dirty="0"/>
          </a:p>
          <a:p>
            <a:pPr algn="ctr"/>
            <a:endParaRPr lang="ru-RU" sz="12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44046" y="5243681"/>
            <a:ext cx="2405593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Организационные</a:t>
            </a:r>
            <a:endParaRPr lang="ru-RU" sz="2000" b="1" dirty="0"/>
          </a:p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73504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устные журналы;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рекламные буклеты, листовки, памятки для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фотоальбом о ДОУ;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презентация о деятельности дошкольного учреждения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 справочно-информационная служба по организации совместных образовательных проектов  для жителей микрорайона;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 публикации, выступления в СМИ;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информационные  стенды;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 наглядная психолого-педагогическая пропаганда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971800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консультирование </a:t>
            </a:r>
            <a:r>
              <a:rPr lang="ru-RU" sz="1400" dirty="0"/>
              <a:t>специалистами детского сада;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тематические встречи;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организация тематических выставок литературы;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семинары;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индивидуальные и групповые беседы;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дискуссии; круглые столы </a:t>
            </a:r>
            <a:endParaRPr lang="ru-RU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«</a:t>
            </a:r>
            <a:r>
              <a:rPr lang="ru-RU" sz="1400" dirty="0"/>
              <a:t>Мамина школа» для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4800" y="5257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родительские собрания;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анкетирование;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создание общественных родительских организаций ( «Управлявший совет» )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635896" y="5600700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3635896" y="3411921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>
            <a:off x="3635896" y="1213945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7" name="TextBox 3"/>
          <p:cNvSpPr txBox="1"/>
          <p:nvPr/>
        </p:nvSpPr>
        <p:spPr>
          <a:xfrm>
            <a:off x="8670756" y="84017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8570958" y="1126248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515682" y="1980825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 smtClean="0"/>
              <a:t>Основные </a:t>
            </a:r>
          </a:p>
          <a:p>
            <a:r>
              <a:rPr lang="ru-RU" sz="1400" dirty="0" smtClean="0"/>
              <a:t>принципы</a:t>
            </a:r>
            <a:endParaRPr lang="ru-RU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8594162" y="2912872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 smtClean="0"/>
              <a:t>Образоват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процесс</a:t>
            </a:r>
            <a:endParaRPr lang="ru-RU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8602564" y="3813845"/>
            <a:ext cx="553998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smtClean="0"/>
              <a:t>Парциальные</a:t>
            </a:r>
          </a:p>
          <a:p>
            <a:r>
              <a:rPr lang="ru-RU" sz="1200" dirty="0" smtClean="0"/>
              <a:t> программы</a:t>
            </a:r>
            <a:endParaRPr lang="ru-RU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8625636" y="4867194"/>
            <a:ext cx="553998" cy="8569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Целевые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ориентиры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70958" y="5755983"/>
            <a:ext cx="553998" cy="11372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Сотрудничество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с семьей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907323" y="3048000"/>
            <a:ext cx="2080501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  <a:p>
            <a:pPr algn="ctr"/>
            <a:r>
              <a:rPr lang="ru-RU" sz="1600" b="1" dirty="0"/>
              <a:t>Участие родителей в педагогическом процессе</a:t>
            </a:r>
          </a:p>
          <a:p>
            <a:pPr algn="ctr"/>
            <a:endParaRPr lang="ru-RU" sz="11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27584" y="628650"/>
            <a:ext cx="2160240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Организационно-</a:t>
            </a:r>
            <a:r>
              <a:rPr lang="ru-RU" sz="1600" b="1" dirty="0" err="1"/>
              <a:t>деятельностные</a:t>
            </a:r>
            <a:endParaRPr lang="ru-RU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07323" y="5269957"/>
            <a:ext cx="2225573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Повышение психолого-педагогической компетентности родителей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3275856" y="5747845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3126684" y="3430971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3132896" y="1028700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92936" y="-8308"/>
            <a:ext cx="5422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изучение </a:t>
            </a:r>
            <a:r>
              <a:rPr lang="ru-RU" sz="1200" dirty="0"/>
              <a:t>детской продуктивной деятельности;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выставки работ, выполненные детьми и их родителями;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совместное творчество детей, родителей и педагогов;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помощь </a:t>
            </a:r>
            <a:r>
              <a:rPr lang="ru-RU" sz="1200" dirty="0"/>
              <a:t>в сборе природного и бросового материала для творческой деятельности детей;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изготовление пособий, игр, атрибутов;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ремонте и благоустройстве детского сада;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помощь в подготовке буклетов, видеофильмов о жизни детей в детском саду;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 в родительских форумах на Интернет-сайте ДОО (гостевая книга);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фотоотчёт о прошедшем мероприятии;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работе органов коллегиального самоуправления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3067" y="30955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участие </a:t>
            </a:r>
            <a:r>
              <a:rPr lang="ru-RU" sz="1200" dirty="0"/>
              <a:t>в совместных проектах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Днях открытых дверей, Днях здоровья, Благотворительных акциях, концертах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1334" y="4544421"/>
            <a:ext cx="4995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анкетирование, беседы, интервью, опросы;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ознакомление с Интернет-сайтом детского сада (со специальной рубрикой, посвященной родительскому образованию);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информационных </a:t>
            </a:r>
            <a:r>
              <a:rPr lang="ru-RU" sz="1200" dirty="0" err="1"/>
              <a:t>вебинарах</a:t>
            </a:r>
            <a:r>
              <a:rPr lang="ru-RU" sz="1200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анализ примеров из личной практики семейного воспитания и др.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знакомство с  актуальной и важной информацией на сайте детского сада (группы);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подборка «полезных» сайтов для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фестивали семейного творчества, организация выставок семейных достижений;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 обобщение лучшего родительского опыта;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вручение благодарственных писем, грамот, дипломов.</a:t>
            </a:r>
          </a:p>
        </p:txBody>
      </p:sp>
      <p:sp>
        <p:nvSpPr>
          <p:cNvPr id="47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3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TextBox 3"/>
          <p:cNvSpPr txBox="1"/>
          <p:nvPr/>
        </p:nvSpPr>
        <p:spPr>
          <a:xfrm>
            <a:off x="8670756" y="84017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8570958" y="1126248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515682" y="1980825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 smtClean="0"/>
              <a:t>Основные </a:t>
            </a:r>
          </a:p>
          <a:p>
            <a:r>
              <a:rPr lang="ru-RU" sz="1400" dirty="0" smtClean="0"/>
              <a:t>принципы</a:t>
            </a:r>
            <a:endParaRPr lang="ru-RU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8594162" y="2912872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 smtClean="0"/>
              <a:t>Образоват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процесс</a:t>
            </a:r>
            <a:endParaRPr lang="ru-RU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8602564" y="3813845"/>
            <a:ext cx="553998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smtClean="0"/>
              <a:t>Парциальные</a:t>
            </a:r>
          </a:p>
          <a:p>
            <a:r>
              <a:rPr lang="ru-RU" sz="1200" dirty="0" smtClean="0"/>
              <a:t> программы</a:t>
            </a:r>
            <a:endParaRPr lang="ru-RU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8625636" y="4867194"/>
            <a:ext cx="553998" cy="8569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Целевые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ориентиры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570958" y="5755983"/>
            <a:ext cx="553998" cy="11372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Сотрудничество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с семьей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23728" y="1414790"/>
            <a:ext cx="494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Мы открыты к сотрудничеству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648451"/>
            <a:ext cx="209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Наши координаты: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2860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>
                <a:solidFill>
                  <a:srgbClr val="002060"/>
                </a:solidFill>
              </a:rPr>
              <a:t>150510 Ярославская область, Ярославский район д </a:t>
            </a:r>
            <a:r>
              <a:rPr lang="ru-RU" dirty="0" err="1" smtClean="0">
                <a:solidFill>
                  <a:srgbClr val="002060"/>
                </a:solidFill>
              </a:rPr>
              <a:t>Кузнечиха</a:t>
            </a:r>
            <a:r>
              <a:rPr lang="ru-RU" dirty="0" smtClean="0">
                <a:solidFill>
                  <a:srgbClr val="002060"/>
                </a:solidFill>
              </a:rPr>
              <a:t> ул. Нефтяников дом 30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Телефон 67-94-38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2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09885"/>
            <a:ext cx="5076928" cy="16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27584" y="221390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Принята на заседании педагогического совета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Протокол №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1 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от  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10 сентября 2021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г.</a:t>
            </a:r>
          </a:p>
          <a:p>
            <a:pPr marL="342900" indent="-342900"/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491" y="243780"/>
            <a:ext cx="6393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Основная образовательная программа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МДОУ № 10 «</a:t>
            </a:r>
            <a:r>
              <a:rPr lang="ru-RU" sz="2800" b="1" dirty="0" err="1" smtClean="0">
                <a:solidFill>
                  <a:srgbClr val="002060"/>
                </a:solidFill>
              </a:rPr>
              <a:t>Капитошка</a:t>
            </a:r>
            <a:r>
              <a:rPr lang="ru-RU" sz="2800" b="1" dirty="0" smtClean="0">
                <a:solidFill>
                  <a:srgbClr val="002060"/>
                </a:solidFill>
              </a:rPr>
              <a:t>» ЯМР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://www.i-telo-i-delo.ru/css/image/29170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96" y="3870434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47664" y="69502"/>
            <a:ext cx="64912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Структура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основной образовательной программы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0641" y="962608"/>
            <a:ext cx="2592288" cy="1275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Целевой раздел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26888" y="2687216"/>
            <a:ext cx="2592288" cy="1275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Содержательный раздел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18290" y="4897016"/>
            <a:ext cx="2592288" cy="1275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Организационный раздел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559424" y="1409700"/>
            <a:ext cx="252215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3576795" y="3324808"/>
            <a:ext cx="234844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3523607" y="5638800"/>
            <a:ext cx="288032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29031" y="1315134"/>
            <a:ext cx="3609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Состоит из пояснительной записки</a:t>
            </a:r>
          </a:p>
          <a:p>
            <a:r>
              <a:rPr lang="ru-RU" dirty="0" smtClean="0"/>
              <a:t> и планируемых результатов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1639" y="2581870"/>
            <a:ext cx="4508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Представляет общее содержание</a:t>
            </a:r>
          </a:p>
          <a:p>
            <a:r>
              <a:rPr lang="ru-RU" dirty="0" smtClean="0"/>
              <a:t> Программы, обеспечивающее</a:t>
            </a:r>
          </a:p>
          <a:p>
            <a:r>
              <a:rPr lang="ru-RU" dirty="0" smtClean="0"/>
              <a:t> полноценное  развитие личности детей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11638" y="3906440"/>
            <a:ext cx="5095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Описание материально-технического</a:t>
            </a:r>
          </a:p>
          <a:p>
            <a:r>
              <a:rPr lang="ru-RU" dirty="0" smtClean="0"/>
              <a:t> обеспечения Программы, включает режим дня, особенности традиционных событий, праздников, мероприятий;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Особенности организации развивающей  предметно-пространственной среды;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Особенности взаимодействия</a:t>
            </a:r>
          </a:p>
          <a:p>
            <a:r>
              <a:rPr lang="ru-RU" dirty="0" smtClean="0"/>
              <a:t> педагогического коллектива с семьями</a:t>
            </a:r>
          </a:p>
          <a:p>
            <a:r>
              <a:rPr lang="ru-RU" dirty="0" smtClean="0"/>
              <a:t> воспитанников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963481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7558" y="4792532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732" y="1912040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732" y="2906581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8732" y="-8069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3810000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8732" y="5783131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TextBox 3"/>
          <p:cNvSpPr txBox="1"/>
          <p:nvPr/>
        </p:nvSpPr>
        <p:spPr>
          <a:xfrm>
            <a:off x="8670567" y="75948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462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Объект 2"/>
          <p:cNvSpPr txBox="1">
            <a:spLocks/>
          </p:cNvSpPr>
          <p:nvPr/>
        </p:nvSpPr>
        <p:spPr>
          <a:xfrm>
            <a:off x="609600" y="142852"/>
            <a:ext cx="8082380" cy="6409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2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</a:t>
            </a:r>
            <a:endParaRPr lang="ru-RU" sz="1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l"/>
            <a:r>
              <a:rPr lang="ru-RU" sz="1800" b="1" i="1" dirty="0" smtClean="0">
                <a:cs typeface="Times New Roman" pitchFamily="18" charset="0"/>
              </a:rPr>
              <a:t> </a:t>
            </a:r>
            <a:r>
              <a:rPr lang="ru-RU" sz="5600" b="1" i="1" u="sng" dirty="0" smtClean="0">
                <a:solidFill>
                  <a:srgbClr val="002060"/>
                </a:solidFill>
                <a:cs typeface="Times New Roman" pitchFamily="18" charset="0"/>
              </a:rPr>
              <a:t>Нормативно – правовая база ООП ДО разработана в соответствии:</a:t>
            </a:r>
            <a:endParaRPr lang="ru-RU" sz="5600" b="1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tx1"/>
                </a:solidFill>
              </a:rPr>
              <a:t>  Конвенцией о правах ребенка от 13.12.1989 г;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tx1"/>
                </a:solidFill>
              </a:rPr>
              <a:t>  Семейным кодексом Российской Федерации;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tx1"/>
                </a:solidFill>
              </a:rPr>
              <a:t>  Федеральным законом от 29 декабря 2012 года № 273- ФЗ «Об образовании в Российской Федерации» с учетом внесенных изменений от 31.07. 2020 г. № 304 – ФЗ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tx1"/>
                </a:solidFill>
              </a:rPr>
              <a:t>  Приказом Министерства образования и науки Российской Федерации от 17.10.2013 г. № 1155 «Об утверждении федерального государственного образовательного стандарта дошкольного образования» с учетом внесенных изменений Министерства Просвещения Российской Федерации от 21.01.2019 г. приказ № 31;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tx1"/>
                </a:solidFill>
              </a:rPr>
              <a:t>  Федеральным законом от 24 июля 1998 года № 124-ФЗ «Об основных гарантиях прав ребенка в Российской Федерации»;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tx1"/>
                </a:solidFill>
              </a:rPr>
              <a:t>  Санитарные правила и нормы СанПиН 1.2.3685 – 21 «Гигиенические нормативы и требования к обеспечению безопасности и (или)безвредности для человека факторов среды обитания» - постановление главного государственного санитарного врача Российской Федерации от 28.01. 2021 г. № 2.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tx1"/>
                </a:solidFill>
              </a:rPr>
              <a:t>  Санитарные правила СП 2.4.3648 – 20 «</a:t>
            </a:r>
            <a:r>
              <a:rPr lang="ru-RU" sz="4800" b="1" dirty="0" err="1" smtClean="0">
                <a:solidFill>
                  <a:schemeClr val="tx1"/>
                </a:solidFill>
              </a:rPr>
              <a:t>Санитрано</a:t>
            </a:r>
            <a:r>
              <a:rPr lang="ru-RU" sz="4800" b="1" dirty="0" smtClean="0">
                <a:solidFill>
                  <a:schemeClr val="tx1"/>
                </a:solidFill>
              </a:rPr>
              <a:t> – эпидемиологические требования к организациям воспитания и обучения, отдых и оздоровления детей и молодежи» - постановление главного государственного санитарного врача Российской Федерации от 28.09. 2020 г. № 28.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tx1"/>
                </a:solidFill>
              </a:rPr>
              <a:t>  </a:t>
            </a:r>
            <a:r>
              <a:rPr lang="ru-RU" sz="4800" b="1" dirty="0" err="1" smtClean="0">
                <a:solidFill>
                  <a:schemeClr val="tx1"/>
                </a:solidFill>
              </a:rPr>
              <a:t>Санитарно</a:t>
            </a:r>
            <a:r>
              <a:rPr lang="ru-RU" sz="4800" b="1" dirty="0" smtClean="0">
                <a:solidFill>
                  <a:schemeClr val="tx1"/>
                </a:solidFill>
              </a:rPr>
              <a:t> – эпидемиологических правил и норм СанПиН 2.3./2.4. 3590 – 20 «Санитарно – эпидемиологические требования к организации общественного питания населения» постановление главного государственного санитарного врача Российской Федерации от 27.10. 2020 г. № 32.</a:t>
            </a:r>
          </a:p>
          <a:p>
            <a:pPr lvl="0" algn="l"/>
            <a:r>
              <a:rPr lang="ru-RU" sz="4800" b="1" dirty="0" smtClean="0">
                <a:solidFill>
                  <a:schemeClr val="tx1"/>
                </a:solidFill>
              </a:rPr>
              <a:t>- Приказ Министерства Просвещения Российской Федерации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от 31.07.2020 г. № 373;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tx1"/>
                </a:solidFill>
              </a:rPr>
              <a:t>- Письмо от 28.02.2014 г. № 08 – 249 Министерство образования и науки РФ «Комментарии к Федеральному государственному образовательному стандарту дошкольного образования»;</a:t>
            </a:r>
          </a:p>
          <a:p>
            <a:pPr lvl="0" algn="l"/>
            <a:r>
              <a:rPr lang="ru-RU" sz="4800" b="1" u="sng" dirty="0" smtClean="0">
                <a:solidFill>
                  <a:schemeClr val="tx1"/>
                </a:solidFill>
              </a:rPr>
              <a:t>Документами институционального уровня</a:t>
            </a:r>
            <a:r>
              <a:rPr lang="ru-RU" sz="4800" b="1" dirty="0" smtClean="0">
                <a:solidFill>
                  <a:schemeClr val="tx1"/>
                </a:solidFill>
              </a:rPr>
              <a:t>: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tx1"/>
                </a:solidFill>
              </a:rPr>
              <a:t> Устав муниципального дошкольного образовательного учреждения детского сада № 10 «</a:t>
            </a:r>
            <a:r>
              <a:rPr lang="ru-RU" sz="4800" b="1" dirty="0" err="1" smtClean="0">
                <a:solidFill>
                  <a:schemeClr val="tx1"/>
                </a:solidFill>
              </a:rPr>
              <a:t>Капитошка</a:t>
            </a:r>
            <a:r>
              <a:rPr lang="ru-RU" sz="4800" b="1" dirty="0" smtClean="0">
                <a:solidFill>
                  <a:schemeClr val="tx1"/>
                </a:solidFill>
              </a:rPr>
              <a:t>» Ярославского муниципального района  (приказ № 01-05/304 160 т 13.05.2021);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tx1"/>
                </a:solidFill>
              </a:rPr>
              <a:t> Лицензия утверждена приказом департамента образования Ярославской области от 21.10.2021 г. № 76/34/2021</a:t>
            </a:r>
            <a:endParaRPr lang="ru-RU" sz="4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1222" y="974178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1980" y="4803229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3154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3154" y="2917278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3154" y="2628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1222" y="3820697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3154" y="5793828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TextBox 3"/>
          <p:cNvSpPr txBox="1"/>
          <p:nvPr/>
        </p:nvSpPr>
        <p:spPr>
          <a:xfrm>
            <a:off x="8664989" y="86645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684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Объект 2"/>
          <p:cNvSpPr txBox="1">
            <a:spLocks/>
          </p:cNvSpPr>
          <p:nvPr/>
        </p:nvSpPr>
        <p:spPr>
          <a:xfrm>
            <a:off x="755576" y="647290"/>
            <a:ext cx="7416824" cy="5258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1600" y="109736"/>
            <a:ext cx="3468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Цель Программы (ООП) 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74178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5626" y="4803229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7278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2628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3820697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793828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TextBox 3"/>
          <p:cNvSpPr txBox="1"/>
          <p:nvPr/>
        </p:nvSpPr>
        <p:spPr>
          <a:xfrm>
            <a:off x="8678635" y="86645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8837" y="1128876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15616" y="652233"/>
            <a:ext cx="727280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Цель: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Создание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/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/>
            <a:r>
              <a:rPr lang="ru-RU" b="1" u="sng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Задачи: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охранять и укреплять здоровье детей, обеспечивать их физическую и психологическую безопасность, эмоциональное благополучие; создание комфортных условий жизнедеятельности, в которых ребенок чувствует себя защищенным и уверенным в том, что его любят и принимают таким, какой он есть;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 обеспечить равные возможности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 формировать у ребенка способность и потребность открывать и творить самого себя в основных формах человеческой деятельности, готовность познавать себя в единстве с миром, в диалоге с ним;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Повышать компетентность родителей в вопросах развития и воспитания детей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09600" y="17123"/>
            <a:ext cx="8096026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ru-RU" sz="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обеспечивать преемственности целей, задач, методов и содержания образования с позиции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самоценности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каждого возраста и непрерывности образования на всех этапах жизни человека;</a:t>
            </a:r>
          </a:p>
          <a:p>
            <a:pPr lvl="0" algn="just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развивать социальные, нравственные, физические, интеллектуальные, эстетические качества детей, создавать благоприятные условия для гармоничного развития дошкольников в соответствии с их возрастными и индивидуальными особенностями и склонностями;</a:t>
            </a:r>
          </a:p>
          <a:p>
            <a:pPr lvl="0" algn="just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развивать способность и творческий потенциал каждого ребенка; организовывать содержательное взаимодействие ребенка с другими детьми, взрослыми и окружающим миром на основе гуманистических ценностей и идеалов, прав свободного человека;</a:t>
            </a:r>
          </a:p>
          <a:p>
            <a:pPr lvl="0" algn="just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формировать общую культуру личности ребенка, в том числе ценности здорового образа жизни, предпосылки учебной деятельности, инициативности, самостоятельности и ответственности, активной жизненной позиции;</a:t>
            </a:r>
          </a:p>
          <a:p>
            <a:pPr algn="just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объединять воспитательно-оздоровительный ресурс семьи и дошкольного учреждения на основе традиционных духовно-нравственных ценностей семьи и общества; установление партнерских взаимоотношений с семьей, оказание ей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психолого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– педагогической поддержки, повышение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 lvl="0" algn="just">
              <a:buFont typeface="Wingdings" pitchFamily="2" charset="2"/>
              <a:buChar char="Ø"/>
            </a:pPr>
            <a:endParaRPr lang="ru-RU" sz="16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9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74178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5626" y="4803229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7278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2628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3820697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793828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TextBox 3"/>
          <p:cNvSpPr txBox="1"/>
          <p:nvPr/>
        </p:nvSpPr>
        <p:spPr>
          <a:xfrm>
            <a:off x="8678635" y="86645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8578837" y="1128876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297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50642" y="43190"/>
            <a:ext cx="4933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Основные принципы ООП ДО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85800"/>
            <a:ext cx="7416824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полноценное </a:t>
            </a:r>
            <a:r>
              <a:rPr lang="ru-RU" sz="1900" dirty="0">
                <a:solidFill>
                  <a:srgbClr val="002060"/>
                </a:solidFill>
              </a:rPr>
              <a:t>проживание ребенком всех этапов детства (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>
                <a:solidFill>
                  <a:srgbClr val="002060"/>
                </a:solidFill>
              </a:rPr>
              <a:t>раннего </a:t>
            </a:r>
            <a:r>
              <a:rPr lang="ru-RU" sz="1900" dirty="0" smtClean="0">
                <a:solidFill>
                  <a:srgbClr val="002060"/>
                </a:solidFill>
              </a:rPr>
              <a:t>возраста</a:t>
            </a:r>
            <a:r>
              <a:rPr lang="ru-RU" sz="1900" dirty="0">
                <a:solidFill>
                  <a:srgbClr val="002060"/>
                </a:solidFill>
              </a:rPr>
              <a:t>), обогащение (амплификация) детского развития;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построение </a:t>
            </a:r>
            <a:r>
              <a:rPr lang="ru-RU" sz="1900" dirty="0">
                <a:solidFill>
                  <a:srgbClr val="002060"/>
                </a:solidFill>
              </a:rPr>
              <a:t>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содействие </a:t>
            </a:r>
            <a:r>
              <a:rPr lang="ru-RU" sz="1900" dirty="0">
                <a:solidFill>
                  <a:srgbClr val="002060"/>
                </a:solidFill>
              </a:rPr>
              <a:t>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>
                <a:solidFill>
                  <a:srgbClr val="002060"/>
                </a:solidFill>
              </a:rPr>
              <a:t>поддержка инициативы детей в различных видах деятельности;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сотрудничество </a:t>
            </a:r>
            <a:r>
              <a:rPr lang="ru-RU" sz="1900" dirty="0">
                <a:solidFill>
                  <a:srgbClr val="002060"/>
                </a:solidFill>
              </a:rPr>
              <a:t>Организации с семьей;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приобщение </a:t>
            </a:r>
            <a:r>
              <a:rPr lang="ru-RU" sz="1900" dirty="0">
                <a:solidFill>
                  <a:srgbClr val="002060"/>
                </a:solidFill>
              </a:rPr>
              <a:t>детей к социокультурным нормам, традициям семьи, общества и государства;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1900" dirty="0">
                <a:solidFill>
                  <a:srgbClr val="002060"/>
                </a:solidFill>
              </a:rPr>
              <a:t>познавательных интересов и познавательных действий ребенка в различных видах деятельности;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возрастная </a:t>
            </a:r>
            <a:r>
              <a:rPr lang="ru-RU" sz="1900" dirty="0">
                <a:solidFill>
                  <a:srgbClr val="002060"/>
                </a:solidFill>
              </a:rPr>
              <a:t>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</a:rPr>
              <a:t>учет </a:t>
            </a:r>
            <a:r>
              <a:rPr lang="ru-RU" sz="1900" dirty="0">
                <a:solidFill>
                  <a:srgbClr val="002060"/>
                </a:solidFill>
              </a:rPr>
              <a:t>этнокультурной ситуации развития детей.</a:t>
            </a:r>
          </a:p>
        </p:txBody>
      </p:sp>
      <p:sp>
        <p:nvSpPr>
          <p:cNvPr id="41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243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319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4371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4371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437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243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437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TextBox 3"/>
          <p:cNvSpPr txBox="1"/>
          <p:nvPr/>
        </p:nvSpPr>
        <p:spPr>
          <a:xfrm>
            <a:off x="8676206" y="84017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8576408" y="1126248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5910" y="1962447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 smtClean="0"/>
              <a:t>Основные </a:t>
            </a:r>
          </a:p>
          <a:p>
            <a:r>
              <a:rPr lang="ru-RU" sz="1400" dirty="0" smtClean="0"/>
              <a:t>принципы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08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3424064" y="2133600"/>
            <a:ext cx="2448272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Приоритетные направления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835968" y="266700"/>
            <a:ext cx="2376264" cy="1752600"/>
          </a:xfrm>
          <a:prstGeom prst="wedgeRectCallout">
            <a:avLst>
              <a:gd name="adj1" fmla="val 76571"/>
              <a:gd name="adj2" fmla="val 516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Социально-коммуникативное развитие</a:t>
            </a:r>
          </a:p>
          <a:p>
            <a:pPr algn="ctr"/>
            <a:r>
              <a:rPr lang="ru-RU" sz="1400" dirty="0" smtClean="0"/>
              <a:t>Обеспечивать  благоприятную социальную адаптацию ребенка в МДОУ</a:t>
            </a:r>
          </a:p>
          <a:p>
            <a:pPr algn="ctr"/>
            <a:r>
              <a:rPr lang="ru-RU" sz="1400" dirty="0" smtClean="0"/>
              <a:t>Поддерживать развитие речи как основного средства коммуникации</a:t>
            </a:r>
            <a:endParaRPr lang="ru-RU" sz="1400" dirty="0"/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6084168" y="228600"/>
            <a:ext cx="2504290" cy="1752600"/>
          </a:xfrm>
          <a:prstGeom prst="wedgeRectCallout">
            <a:avLst>
              <a:gd name="adj1" fmla="val -76409"/>
              <a:gd name="adj2" fmla="val 554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Физическое развитие </a:t>
            </a:r>
            <a:r>
              <a:rPr lang="ru-RU" sz="1400" dirty="0" smtClean="0"/>
              <a:t>направлено на становление ценностей здорового образа жизни, Обеспечивать развитие движений на основе эмоционального общения</a:t>
            </a:r>
            <a:endParaRPr lang="ru-RU" sz="1400" dirty="0"/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550919" y="3012182"/>
            <a:ext cx="3037539" cy="1828800"/>
          </a:xfrm>
          <a:prstGeom prst="wedgeRectCallout">
            <a:avLst>
              <a:gd name="adj1" fmla="val -64524"/>
              <a:gd name="adj2" fmla="val -544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Художественно-эстетическое развитие </a:t>
            </a:r>
            <a:r>
              <a:rPr lang="ru-RU" sz="1400" dirty="0" smtClean="0"/>
              <a:t>направлено на становление эстетического отношения  к окружающему миру, развитие восприятия музыки, живописи, литературы  через продуктивную деятельность, занятия, наблюдения, игры</a:t>
            </a:r>
            <a:endParaRPr lang="ru-RU" sz="1400" dirty="0"/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835968" y="3038475"/>
            <a:ext cx="2911820" cy="1752600"/>
          </a:xfrm>
          <a:prstGeom prst="wedgeRectCallout">
            <a:avLst>
              <a:gd name="adj1" fmla="val 67362"/>
              <a:gd name="adj2" fmla="val -5484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Познавательное развитие</a:t>
            </a:r>
          </a:p>
          <a:p>
            <a:r>
              <a:rPr lang="ru-RU" sz="1400" dirty="0" smtClean="0"/>
              <a:t>Поддерживать и развивать интерес к окружающему</a:t>
            </a:r>
          </a:p>
          <a:p>
            <a:r>
              <a:rPr lang="ru-RU" sz="1400" dirty="0" smtClean="0"/>
              <a:t>Обеспечивать полноценное сенсорное развитие</a:t>
            </a:r>
          </a:p>
          <a:p>
            <a:r>
              <a:rPr lang="ru-RU" sz="1400" dirty="0" smtClean="0"/>
              <a:t>Расширять представления об окружающем мире</a:t>
            </a:r>
            <a:endParaRPr lang="ru-RU" sz="1400" dirty="0"/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3424064" y="4924425"/>
            <a:ext cx="2376264" cy="1752600"/>
          </a:xfrm>
          <a:prstGeom prst="wedgeRectCallout">
            <a:avLst>
              <a:gd name="adj1" fmla="val 1212"/>
              <a:gd name="adj2" fmla="val -1602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Речевое развитие</a:t>
            </a:r>
          </a:p>
          <a:p>
            <a:pPr algn="ctr"/>
            <a:r>
              <a:rPr lang="ru-RU" sz="1400" dirty="0" smtClean="0"/>
              <a:t>Развивать словарь, умение строить предложения, </a:t>
            </a:r>
          </a:p>
          <a:p>
            <a:pPr algn="ctr"/>
            <a:r>
              <a:rPr lang="ru-RU" sz="1400" dirty="0" smtClean="0"/>
              <a:t>Развитие всех сторон речи.</a:t>
            </a:r>
            <a:endParaRPr lang="ru-RU" sz="1400" dirty="0"/>
          </a:p>
        </p:txBody>
      </p:sp>
      <p:sp>
        <p:nvSpPr>
          <p:cNvPr id="45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8847" y="962024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9605" y="4791075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0779" y="2905124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90779" y="-952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8847" y="3808543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0779" y="5781674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TextBox 3"/>
          <p:cNvSpPr txBox="1"/>
          <p:nvPr/>
        </p:nvSpPr>
        <p:spPr>
          <a:xfrm>
            <a:off x="8682614" y="74491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8582816" y="1116722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572318" y="1952921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 smtClean="0"/>
              <a:t>Основные </a:t>
            </a:r>
          </a:p>
          <a:p>
            <a:r>
              <a:rPr lang="ru-RU" sz="1400" dirty="0" smtClean="0"/>
              <a:t>принципы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92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63371"/>
            <a:ext cx="457200" cy="914400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19830" y="-40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Особенности организации образовательного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процесса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63476"/>
            <a:ext cx="77786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 smtClean="0"/>
              <a:t>Образовательная программа дошкольного образования разработана  </a:t>
            </a:r>
          </a:p>
          <a:p>
            <a:pPr algn="ctr"/>
            <a:r>
              <a:rPr lang="ru-RU" sz="1600" dirty="0" smtClean="0"/>
              <a:t>в соответствие с ФГОС дошкольного образования;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 smtClean="0"/>
              <a:t>Образовательная деятельность осуществляется  на государственном языке</a:t>
            </a:r>
          </a:p>
          <a:p>
            <a:pPr algn="ctr"/>
            <a:r>
              <a:rPr lang="ru-RU" sz="1600" dirty="0" smtClean="0"/>
              <a:t>Российской Федерации, в соответствии с направлениями развития ребенка, </a:t>
            </a:r>
          </a:p>
          <a:p>
            <a:pPr algn="ctr"/>
            <a:r>
              <a:rPr lang="ru-RU" sz="1600" dirty="0" smtClean="0"/>
              <a:t>представленными в пяти образовательных областях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 smtClean="0"/>
              <a:t>Отличительной чертой образовательной деятельности является целенаправленное</a:t>
            </a:r>
          </a:p>
          <a:p>
            <a:pPr algn="ctr"/>
            <a:r>
              <a:rPr lang="ru-RU" sz="1600" dirty="0" smtClean="0"/>
              <a:t> использование разнообразных современных  </a:t>
            </a:r>
            <a:r>
              <a:rPr lang="ru-RU" sz="1600" dirty="0" err="1" smtClean="0"/>
              <a:t>здоровьесберегающих</a:t>
            </a:r>
            <a:r>
              <a:rPr lang="ru-RU" sz="1600" dirty="0" smtClean="0"/>
              <a:t>, игровых,</a:t>
            </a:r>
          </a:p>
          <a:p>
            <a:pPr algn="ctr"/>
            <a:r>
              <a:rPr lang="ru-RU" sz="1600" dirty="0" smtClean="0"/>
              <a:t> ИКТ-</a:t>
            </a:r>
            <a:r>
              <a:rPr lang="ru-RU" sz="1600" dirty="0" err="1" smtClean="0"/>
              <a:t>технологий,исследовательской</a:t>
            </a:r>
            <a:r>
              <a:rPr lang="ru-RU" sz="1600" dirty="0" smtClean="0"/>
              <a:t>  деятельности, взаимодействие</a:t>
            </a:r>
          </a:p>
          <a:p>
            <a:pPr algn="ctr"/>
            <a:r>
              <a:rPr lang="ru-RU" sz="1600" dirty="0" smtClean="0"/>
              <a:t> всех участников образовательных отношений. 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992376" y="2896968"/>
            <a:ext cx="544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Реализация образовательных задач осуществляется</a:t>
            </a:r>
          </a:p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в разных  видах деятельности 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1952" y="4293096"/>
            <a:ext cx="7480448" cy="23744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В раннем возрасте (1-3 года)</a:t>
            </a:r>
          </a:p>
          <a:p>
            <a:pPr marL="182563" indent="-182563">
              <a:buFontTx/>
              <a:buChar char="-"/>
            </a:pPr>
            <a:r>
              <a:rPr lang="ru-RU" sz="1400" b="1" dirty="0" smtClean="0"/>
              <a:t>Предметная деятельность игры с составными динамическими игрушками,</a:t>
            </a:r>
          </a:p>
          <a:p>
            <a:pPr marL="182563" indent="-182563">
              <a:buFontTx/>
              <a:buChar char="-"/>
            </a:pPr>
            <a:r>
              <a:rPr lang="ru-RU" sz="1400" b="1" dirty="0" smtClean="0"/>
              <a:t>Экспериментирование с материалами и веществами,</a:t>
            </a:r>
          </a:p>
          <a:p>
            <a:pPr marL="182563" indent="-182563">
              <a:buFontTx/>
              <a:buChar char="-"/>
            </a:pPr>
            <a:r>
              <a:rPr lang="ru-RU" sz="1400" b="1" dirty="0" smtClean="0"/>
              <a:t>Общение со взрослыми и совместные игры со сверстниками под руководством взрослого,</a:t>
            </a:r>
          </a:p>
          <a:p>
            <a:pPr marL="182563" indent="-182563">
              <a:buFontTx/>
              <a:buChar char="-"/>
            </a:pPr>
            <a:r>
              <a:rPr lang="ru-RU" sz="1400" b="1" dirty="0" smtClean="0"/>
              <a:t>Самообслуживание и действия с бытовыми предметами –орудиями,</a:t>
            </a:r>
          </a:p>
          <a:p>
            <a:pPr marL="182563" indent="-182563">
              <a:buFontTx/>
              <a:buChar char="-"/>
            </a:pPr>
            <a:r>
              <a:rPr lang="ru-RU" sz="1400" b="1" dirty="0" smtClean="0"/>
              <a:t>Восприятие смысла музыки, сказок, стихов,</a:t>
            </a:r>
          </a:p>
          <a:p>
            <a:pPr marL="182563" indent="-182563">
              <a:buFontTx/>
              <a:buChar char="-"/>
            </a:pPr>
            <a:r>
              <a:rPr lang="ru-RU" sz="1400" b="1" dirty="0"/>
              <a:t>Р</a:t>
            </a:r>
            <a:r>
              <a:rPr lang="ru-RU" sz="1400" b="1" dirty="0" smtClean="0"/>
              <a:t>ассматривание картинок,</a:t>
            </a:r>
          </a:p>
          <a:p>
            <a:pPr marL="182563" indent="-182563">
              <a:buFontTx/>
              <a:buChar char="-"/>
            </a:pPr>
            <a:r>
              <a:rPr lang="ru-RU" sz="1400" b="1" dirty="0" smtClean="0"/>
              <a:t>Двигательная активность</a:t>
            </a:r>
            <a:endParaRPr lang="ru-RU" sz="1400" b="1" dirty="0"/>
          </a:p>
        </p:txBody>
      </p:sp>
      <p:sp>
        <p:nvSpPr>
          <p:cNvPr id="43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8773" y="976036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99531" y="4805087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0705" y="2919136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0705" y="448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8773" y="382255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0705" y="5795686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TextBox 3"/>
          <p:cNvSpPr txBox="1"/>
          <p:nvPr/>
        </p:nvSpPr>
        <p:spPr>
          <a:xfrm>
            <a:off x="8672540" y="88503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</a:t>
            </a:r>
            <a:endParaRPr lang="ru-RU" sz="14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8572742" y="1130734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517466" y="1985311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 smtClean="0"/>
              <a:t>Основные </a:t>
            </a:r>
          </a:p>
          <a:p>
            <a:r>
              <a:rPr lang="ru-RU" sz="1400" dirty="0" smtClean="0"/>
              <a:t>принципы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604448" y="2972037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 smtClean="0"/>
              <a:t>Образоват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процесс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917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1469</TotalTime>
  <Words>1995</Words>
  <Application>Microsoft Office PowerPoint</Application>
  <PresentationFormat>Экран (4:3)</PresentationFormat>
  <Paragraphs>313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SimSun</vt:lpstr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муниципального дошкольного образовательного учреждения центра развития ребенка – детского сада №12.</dc:title>
  <dc:creator>Admin</dc:creator>
  <cp:lastModifiedBy>user</cp:lastModifiedBy>
  <cp:revision>146</cp:revision>
  <dcterms:created xsi:type="dcterms:W3CDTF">2014-04-25T09:32:23Z</dcterms:created>
  <dcterms:modified xsi:type="dcterms:W3CDTF">2022-12-29T06:44:09Z</dcterms:modified>
</cp:coreProperties>
</file>